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95" r:id="rId4"/>
    <p:sldId id="259" r:id="rId5"/>
    <p:sldId id="296" r:id="rId6"/>
    <p:sldId id="261" r:id="rId7"/>
    <p:sldId id="257" r:id="rId8"/>
    <p:sldId id="287" r:id="rId9"/>
    <p:sldId id="297" r:id="rId10"/>
    <p:sldId id="268" r:id="rId11"/>
    <p:sldId id="267" r:id="rId12"/>
    <p:sldId id="260" r:id="rId13"/>
    <p:sldId id="269" r:id="rId14"/>
    <p:sldId id="270" r:id="rId15"/>
    <p:sldId id="298" r:id="rId16"/>
    <p:sldId id="271" r:id="rId17"/>
    <p:sldId id="277" r:id="rId18"/>
    <p:sldId id="282" r:id="rId19"/>
    <p:sldId id="280" r:id="rId20"/>
    <p:sldId id="281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berg\Desktop\Masterthesis\Data%20analysis\OpsinExpression\AipOpsinExpres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Opsin</a:t>
            </a:r>
            <a:r>
              <a:rPr lang="en-GB" baseline="0"/>
              <a:t> Expression Adult vs. Larvae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417618958411391"/>
          <c:y val="0.17222590368679791"/>
          <c:w val="0.84199031813072656"/>
          <c:h val="0.488157467008044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Tabelle1!$B$23</c:f>
              <c:strCache>
                <c:ptCount val="1"/>
                <c:pt idx="0">
                  <c:v>Adult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Tabelle1!$A$24:$A$41</c:f>
              <c:strCache>
                <c:ptCount val="18"/>
                <c:pt idx="0">
                  <c:v>AipCnidopsin-1</c:v>
                </c:pt>
                <c:pt idx="1">
                  <c:v>AipCnidopsin-2</c:v>
                </c:pt>
                <c:pt idx="2">
                  <c:v>AipCnidopsin-3</c:v>
                </c:pt>
                <c:pt idx="3">
                  <c:v>AipCnidopsin-4</c:v>
                </c:pt>
                <c:pt idx="4">
                  <c:v>AipASO_I-1</c:v>
                </c:pt>
                <c:pt idx="5">
                  <c:v>AipASO_I-2</c:v>
                </c:pt>
                <c:pt idx="6">
                  <c:v>AipASO_II-1</c:v>
                </c:pt>
                <c:pt idx="7">
                  <c:v>AipASO_II-2</c:v>
                </c:pt>
                <c:pt idx="8">
                  <c:v>AipASO_II-3</c:v>
                </c:pt>
                <c:pt idx="9">
                  <c:v>AipASO_II-4</c:v>
                </c:pt>
                <c:pt idx="10">
                  <c:v>AipASO_II-5</c:v>
                </c:pt>
                <c:pt idx="11">
                  <c:v>AipASO_II-6</c:v>
                </c:pt>
                <c:pt idx="12">
                  <c:v>AipASO_II-7</c:v>
                </c:pt>
                <c:pt idx="13">
                  <c:v>AipASO_II-8</c:v>
                </c:pt>
                <c:pt idx="14">
                  <c:v>AipASO_II-9</c:v>
                </c:pt>
                <c:pt idx="15">
                  <c:v>AipASO_II-10</c:v>
                </c:pt>
                <c:pt idx="16">
                  <c:v>AipASO_II-11</c:v>
                </c:pt>
                <c:pt idx="17">
                  <c:v>AipASO_II-12</c:v>
                </c:pt>
              </c:strCache>
            </c:strRef>
          </c:cat>
          <c:val>
            <c:numRef>
              <c:f>Tabelle1!$B$24:$B$41</c:f>
              <c:numCache>
                <c:formatCode>General</c:formatCode>
                <c:ptCount val="18"/>
                <c:pt idx="0">
                  <c:v>0.57263636363636361</c:v>
                </c:pt>
                <c:pt idx="1">
                  <c:v>1.1480000000000001</c:v>
                </c:pt>
                <c:pt idx="2">
                  <c:v>2.1931818181818188</c:v>
                </c:pt>
                <c:pt idx="3">
                  <c:v>0.7609999999999999</c:v>
                </c:pt>
                <c:pt idx="4">
                  <c:v>0.60490909090909095</c:v>
                </c:pt>
                <c:pt idx="5">
                  <c:v>0.60163636363636364</c:v>
                </c:pt>
                <c:pt idx="6">
                  <c:v>0.33063636363636362</c:v>
                </c:pt>
                <c:pt idx="7">
                  <c:v>0.18654545454545451</c:v>
                </c:pt>
                <c:pt idx="8">
                  <c:v>7.8909090909090915E-2</c:v>
                </c:pt>
                <c:pt idx="9">
                  <c:v>0.17418181818181816</c:v>
                </c:pt>
                <c:pt idx="10">
                  <c:v>0.15609090909090909</c:v>
                </c:pt>
                <c:pt idx="11">
                  <c:v>0.67536363636363628</c:v>
                </c:pt>
                <c:pt idx="12">
                  <c:v>0.97018181818181803</c:v>
                </c:pt>
                <c:pt idx="13">
                  <c:v>3.4370000000000003</c:v>
                </c:pt>
                <c:pt idx="14">
                  <c:v>1.0857272727272727</c:v>
                </c:pt>
                <c:pt idx="15">
                  <c:v>0.38509090909090909</c:v>
                </c:pt>
                <c:pt idx="16">
                  <c:v>2.8357272727272727</c:v>
                </c:pt>
                <c:pt idx="17">
                  <c:v>0.37863636363636366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6D-446B-B7B0-8D9382A8EF9D}"/>
            </c:ext>
          </c:extLst>
        </c:ser>
        <c:ser>
          <c:idx val="1"/>
          <c:order val="1"/>
          <c:tx>
            <c:strRef>
              <c:f>Tabelle1!$C$23</c:f>
              <c:strCache>
                <c:ptCount val="1"/>
                <c:pt idx="0">
                  <c:v>Larvae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Tabelle1!$A$24:$A$41</c:f>
              <c:strCache>
                <c:ptCount val="18"/>
                <c:pt idx="0">
                  <c:v>AipCnidopsin-1</c:v>
                </c:pt>
                <c:pt idx="1">
                  <c:v>AipCnidopsin-2</c:v>
                </c:pt>
                <c:pt idx="2">
                  <c:v>AipCnidopsin-3</c:v>
                </c:pt>
                <c:pt idx="3">
                  <c:v>AipCnidopsin-4</c:v>
                </c:pt>
                <c:pt idx="4">
                  <c:v>AipASO_I-1</c:v>
                </c:pt>
                <c:pt idx="5">
                  <c:v>AipASO_I-2</c:v>
                </c:pt>
                <c:pt idx="6">
                  <c:v>AipASO_II-1</c:v>
                </c:pt>
                <c:pt idx="7">
                  <c:v>AipASO_II-2</c:v>
                </c:pt>
                <c:pt idx="8">
                  <c:v>AipASO_II-3</c:v>
                </c:pt>
                <c:pt idx="9">
                  <c:v>AipASO_II-4</c:v>
                </c:pt>
                <c:pt idx="10">
                  <c:v>AipASO_II-5</c:v>
                </c:pt>
                <c:pt idx="11">
                  <c:v>AipASO_II-6</c:v>
                </c:pt>
                <c:pt idx="12">
                  <c:v>AipASO_II-7</c:v>
                </c:pt>
                <c:pt idx="13">
                  <c:v>AipASO_II-8</c:v>
                </c:pt>
                <c:pt idx="14">
                  <c:v>AipASO_II-9</c:v>
                </c:pt>
                <c:pt idx="15">
                  <c:v>AipASO_II-10</c:v>
                </c:pt>
                <c:pt idx="16">
                  <c:v>AipASO_II-11</c:v>
                </c:pt>
                <c:pt idx="17">
                  <c:v>AipASO_II-12</c:v>
                </c:pt>
              </c:strCache>
            </c:strRef>
          </c:cat>
          <c:val>
            <c:numRef>
              <c:f>Tabelle1!$C$24:$C$41</c:f>
              <c:numCache>
                <c:formatCode>General</c:formatCode>
                <c:ptCount val="18"/>
                <c:pt idx="0">
                  <c:v>0.13375000000000001</c:v>
                </c:pt>
                <c:pt idx="1">
                  <c:v>2.4137500000000003</c:v>
                </c:pt>
                <c:pt idx="2">
                  <c:v>4.0397499999999997</c:v>
                </c:pt>
                <c:pt idx="3">
                  <c:v>1.5642499999999999</c:v>
                </c:pt>
                <c:pt idx="4">
                  <c:v>0.19125</c:v>
                </c:pt>
                <c:pt idx="5">
                  <c:v>2.137</c:v>
                </c:pt>
                <c:pt idx="6">
                  <c:v>7.5999999999999998E-2</c:v>
                </c:pt>
                <c:pt idx="7">
                  <c:v>1.0685</c:v>
                </c:pt>
                <c:pt idx="8">
                  <c:v>4.69625</c:v>
                </c:pt>
                <c:pt idx="9">
                  <c:v>0.1295</c:v>
                </c:pt>
                <c:pt idx="10">
                  <c:v>0.497</c:v>
                </c:pt>
                <c:pt idx="11">
                  <c:v>0.31425000000000003</c:v>
                </c:pt>
                <c:pt idx="12">
                  <c:v>0.38450000000000001</c:v>
                </c:pt>
                <c:pt idx="13">
                  <c:v>0</c:v>
                </c:pt>
                <c:pt idx="14">
                  <c:v>5.5999999999999994E-2</c:v>
                </c:pt>
                <c:pt idx="15">
                  <c:v>0.17249999999999999</c:v>
                </c:pt>
                <c:pt idx="16">
                  <c:v>0.14624999999999999</c:v>
                </c:pt>
                <c:pt idx="17">
                  <c:v>2.6310000000000002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6D-446B-B7B0-8D9382A8E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0720464"/>
        <c:axId val="550719152"/>
      </c:barChart>
      <c:catAx>
        <c:axId val="55072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719152"/>
        <c:crosses val="autoZero"/>
        <c:auto val="1"/>
        <c:lblAlgn val="ctr"/>
        <c:lblOffset val="100"/>
        <c:noMultiLvlLbl val="0"/>
      </c:catAx>
      <c:valAx>
        <c:axId val="550719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 2 [???]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720464"/>
        <c:crosses val="autoZero"/>
        <c:crossBetween val="between"/>
      </c:valAx>
      <c:spPr>
        <a:gradFill>
          <a:gsLst>
            <a:gs pos="22000">
              <a:srgbClr val="EED286">
                <a:alpha val="50000"/>
              </a:srgbClr>
            </a:gs>
            <a:gs pos="34000">
              <a:srgbClr val="86A3EF">
                <a:alpha val="49804"/>
              </a:srgbClr>
            </a:gs>
            <a:gs pos="33000">
              <a:srgbClr val="B186EF"/>
            </a:gs>
            <a:gs pos="22000">
              <a:srgbClr val="B186EF"/>
            </a:gs>
            <a:gs pos="0">
              <a:srgbClr val="EED286">
                <a:alpha val="49804"/>
              </a:srgbClr>
            </a:gs>
            <a:gs pos="100000">
              <a:srgbClr val="86A3EF">
                <a:alpha val="50000"/>
              </a:srgbClr>
            </a:gs>
          </a:gsLst>
          <a:lin ang="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C123F-9511-432D-8585-03295C715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F9C305-1D98-4490-9F41-6D6F72C12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A427F5-F3D7-4E43-AE49-8047ACCE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42F1F1-A608-49CA-ADA4-B46C3B9B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021C45-4C55-4070-B307-1B564EE3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75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F190D-1FB9-4D4E-ABF9-097C5B56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125978-3F20-4369-B3F3-65EED06EE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B64F4-DCAF-4765-A453-DFA742F06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DCD017-BEA4-47D3-BA41-026A22BB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21BE7E-E747-4BF3-B882-7BEF1F7DF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88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D8C7202-B631-4FEB-8E9F-E2A2C0787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5F4A4CF-9AF6-4B55-A028-C73110DBA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978A1B-2847-4947-814B-C3A75DBF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8D7ADE-6F3E-474E-9C58-334C41F3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52C82E-8C43-4E8A-9038-4D991D22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53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4159A1-5D9F-4102-A561-C548494D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5C5391-26EA-4077-884F-B4325844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F987FF-D2AE-44AE-AB9C-900BFB94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8C13F8-84A5-43D3-9BCF-E18020F5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B57BAC-1BD1-4710-866E-9BBC367F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120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E4E97-40E9-43D9-8989-EDDD4F661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8E9D9-57EF-4265-AA40-C001FFE7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84BF36-6C60-407A-9039-8516A719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FAB9A6-1C6A-4F55-A7A6-C87FA927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25765-60CD-4FE7-8EC7-E7B2EF75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29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44EE5D-0D8E-4AC3-80C3-7BFB1D57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E71C82-44B8-4600-9FE2-5C3701018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413F9F-A24B-48FC-A88E-3F43C6C72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4165C2-17F2-4AB5-A2AC-8862C0C2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B6E4CC-2D93-4B7E-8A36-E7549E5A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84CF09-F15A-4188-8465-0CC6481C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41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E7925-AFAD-4172-AF80-B97E79FC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7F31E8-FBBE-4194-89D5-F11E2D147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C51BFB-563D-4C91-9B28-9D0946D99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2386E3-61CB-49AA-B62F-717486DE8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17D1BB-2B58-4731-B255-2136C4AC2A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C6943A-1004-42B4-9AA1-06DAF6FC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2BAB15F-81D2-4685-886C-7F99BF7E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ED936CC-D872-4B1D-8A28-ED650313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0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682F6F-F18F-4033-A25C-9932DAED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ABAEE5-8888-45C3-9238-B3B9CEAD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91A71F-4A5B-477B-987A-1FFEABAC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4AD8B3-59F4-4878-B0C2-5AC5BC38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46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5398AE-B6B7-4E89-B079-078822C7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ADE1DE-7279-42DD-8C26-0EB56C195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CAF75F-2FF5-4E7F-8FFA-3DE3363B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90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851F3-6929-49C8-B585-D8BBCB06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E2D042-F923-4F95-ABAC-337EF08E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6F1071-439F-4C93-809C-CB14D0CA0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688C4-3C38-430B-9510-DB6C303F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3E02C3-4767-41E6-B575-8E22C01F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CDA7CD-B640-4949-8069-3C227C9D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30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D38C9-83E5-4BB8-8101-1E2D6305A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C6A3227-7DE6-42C9-B891-54382DE31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CDA7DEF-45E5-44F1-9EFD-9FD32F0C4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656BFF-182A-4323-893B-6DD08CB7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500B17-1213-4503-9A3F-509BC76D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9A8CA1-AEC6-4815-9A5A-44242ACF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60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875AC8-901A-4063-AFFA-1789B2B7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9F9002-9762-4391-88CA-35B4A0D08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133CAD-39B0-4075-A60F-18D2891587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4000C-A509-4AB9-8D08-5484AFBBCE84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071A92-CE08-458B-8B1E-1E5FFC64B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2D7E86-48D1-4501-A92B-56719BCF7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E6675-EEDB-416B-BF5A-77AEAF802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63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53.sv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7.svg"/><Relationship Id="rId3" Type="http://schemas.openxmlformats.org/officeDocument/2006/relationships/image" Target="../media/image75.svg"/><Relationship Id="rId7" Type="http://schemas.openxmlformats.org/officeDocument/2006/relationships/image" Target="../media/image57.svg"/><Relationship Id="rId12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7.svg"/><Relationship Id="rId5" Type="http://schemas.openxmlformats.org/officeDocument/2006/relationships/image" Target="../media/image55.svg"/><Relationship Id="rId15" Type="http://schemas.openxmlformats.org/officeDocument/2006/relationships/image" Target="../media/image37.sv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59.sv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81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sv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sv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0.png"/><Relationship Id="rId10" Type="http://schemas.openxmlformats.org/officeDocument/2006/relationships/image" Target="../media/image23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8A0C8-C5F6-4224-9552-99D41B5D4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/>
              <a:t>Vector Graphics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Inkscape</a:t>
            </a:r>
            <a:r>
              <a:rPr lang="de-DE" dirty="0"/>
              <a:t> I:</a:t>
            </a:r>
            <a:br>
              <a:rPr lang="de-DE" dirty="0"/>
            </a:br>
            <a:r>
              <a:rPr lang="de-DE" sz="4000" dirty="0"/>
              <a:t>Simple Forms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8CCE3C0-A220-4C73-9B71-2A3E18613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0838"/>
            <a:ext cx="9144000" cy="1655762"/>
          </a:xfrm>
        </p:spPr>
        <p:txBody>
          <a:bodyPr/>
          <a:lstStyle/>
          <a:p>
            <a:r>
              <a:rPr lang="de-DE" dirty="0"/>
              <a:t>DB/SCB Major Workshop</a:t>
            </a:r>
          </a:p>
          <a:p>
            <a:r>
              <a:rPr lang="de-DE" dirty="0"/>
              <a:t>B. Gideon Bergheim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9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90589-29FC-4755-B8E1-233902B2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0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Pathways</a:t>
            </a:r>
            <a:r>
              <a:rPr lang="de-DE" dirty="0"/>
              <a:t>, Poster and PR</a:t>
            </a:r>
            <a:endParaRPr lang="en-GB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1F6A86A-222D-4780-BA76-98A9410DD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494" y="1325563"/>
            <a:ext cx="3724588" cy="5210352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F12E67A-D3CC-4288-84DB-894BC2C1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171" y="2247900"/>
            <a:ext cx="5436691" cy="33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9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AB9406-2DCC-4A19-9766-2227DDE0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0774"/>
          </a:xfrm>
        </p:spPr>
        <p:txBody>
          <a:bodyPr/>
          <a:lstStyle/>
          <a:p>
            <a:pPr algn="ctr"/>
            <a:r>
              <a:rPr lang="de-DE" dirty="0" smtClean="0"/>
              <a:t>Design your own logo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00D346-73F8-455F-A843-1F8F38C8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65" y="3037616"/>
            <a:ext cx="2687200" cy="32067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7F3B9C0-B721-4610-B102-00953CE4B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0175" y="2114099"/>
            <a:ext cx="2703150" cy="40766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45F56DA-501E-4317-B4A3-B1805FD5C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566" y="3212242"/>
            <a:ext cx="3474670" cy="285749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91BB3A6-00F0-4B3A-9AE6-E2A49879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202687">
            <a:off x="2774569" y="665344"/>
            <a:ext cx="4930390" cy="28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53451-8C5E-4028-8211-1C7528B7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224"/>
          </a:xfrm>
        </p:spPr>
        <p:txBody>
          <a:bodyPr/>
          <a:lstStyle/>
          <a:p>
            <a:pPr algn="ctr"/>
            <a:r>
              <a:rPr lang="de-DE" dirty="0" smtClean="0"/>
              <a:t>Add some fun to your lab </a:t>
            </a:r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E5698FA-3A04-4846-B3D8-4476C89C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49" y="1800161"/>
            <a:ext cx="3524088" cy="325767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ABA4852-2D20-45FC-A1B0-2F85E7908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9" y="1970983"/>
            <a:ext cx="2758526" cy="38228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D64916-D0CC-4BB5-8F42-4B615CF60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1391" y="1970983"/>
            <a:ext cx="2771344" cy="32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FE5A1383-6F4C-4F5A-B650-CDC598F97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017"/>
            <a:ext cx="10515600" cy="1162224"/>
          </a:xfrm>
        </p:spPr>
        <p:txBody>
          <a:bodyPr/>
          <a:lstStyle/>
          <a:p>
            <a:pPr algn="ctr"/>
            <a:r>
              <a:rPr lang="de-DE" dirty="0"/>
              <a:t>Computer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vectors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9AAC059-1017-4033-8B00-FF10F7A66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9015" y="1307188"/>
            <a:ext cx="3316428" cy="185071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B5558B-0FAC-4B66-807A-04E0D707E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675" y="2823588"/>
            <a:ext cx="3270744" cy="38033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C0E7887-4BFC-40D3-919C-DDD7A0B057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9" y="3245618"/>
            <a:ext cx="1527349" cy="16575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18F2ED5-2E88-4F9C-A79B-6F6EC2622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797" y="4948589"/>
            <a:ext cx="2970622" cy="16328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D1E032-4940-4C6F-A662-C0D75886AF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1008" y="2730356"/>
            <a:ext cx="3521832" cy="30346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FF44D0-996F-4A36-846D-ED12068E87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3848" y="3102786"/>
            <a:ext cx="1624533" cy="9961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E6CC926-9E37-44B6-8C72-7711219FD3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3645" y="4844294"/>
            <a:ext cx="3136558" cy="76896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20B21A7-1BC6-4181-98E9-1E53A80CE520}"/>
              </a:ext>
            </a:extLst>
          </p:cNvPr>
          <p:cNvSpPr txBox="1"/>
          <p:nvPr/>
        </p:nvSpPr>
        <p:spPr>
          <a:xfrm>
            <a:off x="4582521" y="6129214"/>
            <a:ext cx="321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Why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both</a:t>
            </a:r>
            <a:r>
              <a:rPr lang="de-DE" sz="2400" dirty="0"/>
              <a:t> </a:t>
            </a:r>
            <a:r>
              <a:rPr lang="de-DE" sz="2400" dirty="0" err="1"/>
              <a:t>types</a:t>
            </a:r>
            <a:r>
              <a:rPr lang="de-DE" sz="2400" dirty="0"/>
              <a:t>?</a:t>
            </a:r>
            <a:endParaRPr lang="en-GB" sz="24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85BB54D-0D9E-455C-9ED4-41111F1B59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17" y="4024292"/>
            <a:ext cx="2197240" cy="158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CD099CD-11FF-4D8D-B346-6A452A6D409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5" y="585446"/>
            <a:ext cx="2871831" cy="20277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0E3D9A5-E549-4ABB-8CF6-0254B40E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38" y="3219609"/>
            <a:ext cx="2871831" cy="14584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19C258-4D4A-4F39-9B98-C4C4B5A1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40" y="3796391"/>
            <a:ext cx="2789910" cy="20924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1F2CC52-2269-40B1-9D0D-57B21FFAE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32" y="728023"/>
            <a:ext cx="2301059" cy="23010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BA1F34D-5705-4D2A-9C4C-BF8597166F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0" b="16757"/>
          <a:stretch/>
        </p:blipFill>
        <p:spPr>
          <a:xfrm>
            <a:off x="6775531" y="1603436"/>
            <a:ext cx="5135534" cy="420179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B876895-81F3-453A-BBEE-C4E619A710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" y="4614618"/>
            <a:ext cx="2382400" cy="1910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74381" y="1597041"/>
            <a:ext cx="61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Pixel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0084" y="4771446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5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2731777-1182-4E56-8000-B65501FFC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35" y="748044"/>
            <a:ext cx="4998480" cy="51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4D021-51DC-4B11-A87B-FCA86AE3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356740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Pixel </a:t>
            </a:r>
            <a:r>
              <a:rPr lang="de-DE" dirty="0" err="1"/>
              <a:t>vs</a:t>
            </a:r>
            <a:r>
              <a:rPr lang="de-DE" dirty="0"/>
              <a:t> Vector Programms</a:t>
            </a:r>
            <a:endParaRPr lang="en-GB" dirty="0"/>
          </a:p>
        </p:txBody>
      </p:sp>
      <p:pic>
        <p:nvPicPr>
          <p:cNvPr id="1026" name="Picture 2" descr="Bildergebnis für Paint">
            <a:extLst>
              <a:ext uri="{FF2B5EF4-FFF2-40B4-BE49-F238E27FC236}">
                <a16:creationId xmlns:a16="http://schemas.microsoft.com/office/drawing/2014/main" id="{1CA7FEBB-87B2-4AAB-95A1-2B2D80AF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825625"/>
            <a:ext cx="29337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28A9C9-0F20-44AF-8228-20B405428908}"/>
              </a:ext>
            </a:extLst>
          </p:cNvPr>
          <p:cNvSpPr txBox="1"/>
          <p:nvPr/>
        </p:nvSpPr>
        <p:spPr>
          <a:xfrm>
            <a:off x="1200150" y="3380860"/>
            <a:ext cx="101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MS Paint</a:t>
            </a:r>
            <a:endParaRPr lang="en-GB" dirty="0"/>
          </a:p>
        </p:txBody>
      </p:sp>
      <p:pic>
        <p:nvPicPr>
          <p:cNvPr id="1028" name="Picture 4" descr="Bildergebnis für Photoshop">
            <a:extLst>
              <a:ext uri="{FF2B5EF4-FFF2-40B4-BE49-F238E27FC236}">
                <a16:creationId xmlns:a16="http://schemas.microsoft.com/office/drawing/2014/main" id="{819B29F5-801E-4EFA-93AE-9CB0C273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539" y="1895672"/>
            <a:ext cx="1523998" cy="148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BB09977-128E-4776-AAFF-55AED737A3A0}"/>
              </a:ext>
            </a:extLst>
          </p:cNvPr>
          <p:cNvSpPr txBox="1"/>
          <p:nvPr/>
        </p:nvSpPr>
        <p:spPr>
          <a:xfrm>
            <a:off x="3686175" y="3472060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Photoshop</a:t>
            </a: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4111030-4857-4A04-A7CC-CE227A83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28" y="3804167"/>
            <a:ext cx="2235394" cy="22353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0B6D859-3636-4BA9-8835-599983FC7D9E}"/>
              </a:ext>
            </a:extLst>
          </p:cNvPr>
          <p:cNvSpPr txBox="1"/>
          <p:nvPr/>
        </p:nvSpPr>
        <p:spPr>
          <a:xfrm>
            <a:off x="2615563" y="6002336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Gimp</a:t>
            </a:r>
            <a:endParaRPr lang="en-GB" dirty="0"/>
          </a:p>
        </p:txBody>
      </p:sp>
      <p:pic>
        <p:nvPicPr>
          <p:cNvPr id="1030" name="Picture 6" descr="Bildergebnis für illustrator">
            <a:extLst>
              <a:ext uri="{FF2B5EF4-FFF2-40B4-BE49-F238E27FC236}">
                <a16:creationId xmlns:a16="http://schemas.microsoft.com/office/drawing/2014/main" id="{FF6640B1-16C2-4517-8D73-1BD4568CB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20" y="1745614"/>
            <a:ext cx="1677980" cy="163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E2544D9-C6DA-4A6A-8EEB-8B04876050A7}"/>
              </a:ext>
            </a:extLst>
          </p:cNvPr>
          <p:cNvSpPr txBox="1"/>
          <p:nvPr/>
        </p:nvSpPr>
        <p:spPr>
          <a:xfrm>
            <a:off x="9967448" y="3503811"/>
            <a:ext cx="109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Illustrator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6E2446F-8610-4B36-B8F3-7D4D27E5A83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1784582"/>
            <a:ext cx="1577328" cy="15489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877E797-2B98-49FF-AABA-848ECA467FAF}"/>
              </a:ext>
            </a:extLst>
          </p:cNvPr>
          <p:cNvSpPr txBox="1"/>
          <p:nvPr/>
        </p:nvSpPr>
        <p:spPr>
          <a:xfrm>
            <a:off x="6896645" y="3524483"/>
            <a:ext cx="127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Powerpoint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D6767BF-6C44-42BD-86E2-44FC248EDF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08" y="3996094"/>
            <a:ext cx="2178240" cy="217824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4BCC98C-6145-4F63-92F0-AA21CF6FDF63}"/>
              </a:ext>
            </a:extLst>
          </p:cNvPr>
          <p:cNvSpPr txBox="1"/>
          <p:nvPr/>
        </p:nvSpPr>
        <p:spPr>
          <a:xfrm>
            <a:off x="8454378" y="6247481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Inkscape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19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A1CDE-4D4A-4FF3-8106-A0899823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88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59E8AB-5F9E-448C-8C98-67577E046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462" y="1681342"/>
            <a:ext cx="3990975" cy="18478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843530A-D867-459A-B77D-9BD69F12C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360" y="3458213"/>
            <a:ext cx="3521832" cy="30346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B2C82C6-923F-4013-A2F8-DFC8D918C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3830643"/>
            <a:ext cx="1624533" cy="9961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2EE82A-7C20-41E1-AE84-27256A6D4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97" y="5572151"/>
            <a:ext cx="3136558" cy="7689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D966A0-52C4-4102-AB04-7619726524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8062" y="1421283"/>
            <a:ext cx="3316428" cy="18507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23B41A7-86C7-4D6E-9E65-707BFFCFA6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04420" y="3458213"/>
            <a:ext cx="1771650" cy="24574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B4E1E7A-3CA1-4A9F-8966-5E970E165A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35339" y="3529192"/>
            <a:ext cx="2015514" cy="30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9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5AAAB-A03D-48F5-A815-2D565EBC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subtracting</a:t>
            </a:r>
            <a:r>
              <a:rPr lang="de-DE" dirty="0"/>
              <a:t> simple </a:t>
            </a:r>
            <a:r>
              <a:rPr lang="de-DE" dirty="0" err="1"/>
              <a:t>forms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1B9AD1-3AD7-4EC8-A8AC-2A1BC6031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5220" y="3325760"/>
            <a:ext cx="4178981" cy="128226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E9812D7-3AAA-482A-BD53-5EDB69E91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098584" y="3524366"/>
            <a:ext cx="3472312" cy="14108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6EC4E5-3428-4B66-832A-072AF9AA17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994272" y="2447855"/>
            <a:ext cx="1267824" cy="13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4576C86-EE51-43DF-96FD-652A7880B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744" y="2110415"/>
            <a:ext cx="4829175" cy="22955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9B21A9-295A-42DB-A11F-A1D724A9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Every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modifies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an angle and a </a:t>
            </a:r>
            <a:r>
              <a:rPr lang="de-DE" dirty="0" err="1"/>
              <a:t>strength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FCAE7C-EE85-435C-856D-8DDE2CBE3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032" y="2419402"/>
            <a:ext cx="51435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Good graphics can make or break a paper</a:t>
            </a:r>
            <a:endParaRPr lang="en-US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C2CEF91F-1611-43DC-9DCA-019FA8171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1348"/>
            <a:ext cx="4503935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555" y="2533979"/>
            <a:ext cx="56959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5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74FE6-21E1-4A5C-A3AC-C94C852D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constructed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B0CA07-16AC-4109-8975-CD86A3E23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93391"/>
            <a:ext cx="4609237" cy="322363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9966E47-FD19-40AE-8409-768C8D7BD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2739" y="2307276"/>
            <a:ext cx="4769513" cy="330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893A38-4715-46AE-8C53-1975C32FC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965" y="1805564"/>
            <a:ext cx="6210300" cy="4914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74D7F2-EAE8-4336-81C4-FBECA48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free-drawing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5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E6E5D-C3E1-43C1-AE0B-CF76DF1E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Bad Graphics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2CEF91F-1611-43DC-9DCA-019FA8171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5432"/>
            <a:ext cx="4503935" cy="4351338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E6B8626-68AF-4B07-B6D7-B3F8F177B961}"/>
              </a:ext>
            </a:extLst>
          </p:cNvPr>
          <p:cNvSpPr/>
          <p:nvPr/>
        </p:nvSpPr>
        <p:spPr>
          <a:xfrm>
            <a:off x="2924070" y="3429000"/>
            <a:ext cx="753627" cy="9118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9E8707-DF59-45EE-AA37-E4F01CC53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527" y="2648995"/>
            <a:ext cx="2271188" cy="229261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441E5F6F-EDD9-4908-8772-AEBDD2696F3C}"/>
              </a:ext>
            </a:extLst>
          </p:cNvPr>
          <p:cNvSpPr/>
          <p:nvPr/>
        </p:nvSpPr>
        <p:spPr>
          <a:xfrm>
            <a:off x="5476352" y="3285811"/>
            <a:ext cx="411982" cy="1055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91EEB2-8B2B-4B10-ADDD-4B2E6B61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3901" y="2770473"/>
            <a:ext cx="1894432" cy="2054016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8B968E-7C75-45A2-BCF7-1B702E4472F2}"/>
              </a:ext>
            </a:extLst>
          </p:cNvPr>
          <p:cNvSpPr/>
          <p:nvPr/>
        </p:nvSpPr>
        <p:spPr>
          <a:xfrm>
            <a:off x="8253527" y="3267765"/>
            <a:ext cx="411982" cy="1055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0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BFE722-1003-44A6-B667-D11CDC09F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7" y="571029"/>
            <a:ext cx="7596298" cy="399348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7C756FA-3938-40C8-B044-FCAC97F18FF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86" y="2583703"/>
            <a:ext cx="6723202" cy="3961616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14CDED5-25EC-4247-9BE1-9206CFDC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11" y="150441"/>
            <a:ext cx="11404880" cy="951209"/>
          </a:xfrm>
        </p:spPr>
        <p:txBody>
          <a:bodyPr>
            <a:normAutofit/>
          </a:bodyPr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professional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7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Stun your audience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7" y="1690688"/>
            <a:ext cx="11813899" cy="4650828"/>
          </a:xfrm>
        </p:spPr>
      </p:pic>
    </p:spTree>
    <p:extLst>
      <p:ext uri="{BB962C8B-B14F-4D97-AF65-F5344CB8AC3E}">
        <p14:creationId xmlns:p14="http://schemas.microsoft.com/office/powerpoint/2010/main" val="21694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28B5DCF-1A95-4DC9-A698-F6E4E4AFA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0577" y="4156342"/>
            <a:ext cx="4486266" cy="23883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BEC4301-A166-44D1-9658-9B646E7D3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1" y="1607736"/>
            <a:ext cx="5234127" cy="23964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148AC5-59B6-4607-A8FF-A7DCBFA86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3710" y="1430759"/>
            <a:ext cx="2315254" cy="127056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98A07E9-3C49-4C72-8B47-2E8C08822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8964" y="2467617"/>
            <a:ext cx="1054222" cy="12753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1A2DFFD-B982-4464-BC83-A0C835ED0F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4952" y="1607736"/>
            <a:ext cx="1372320" cy="935276"/>
          </a:xfrm>
          <a:prstGeom prst="rect">
            <a:avLst/>
          </a:prstGeom>
        </p:spPr>
      </p:pic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7BB66254-82B4-47A0-B751-FE1A828EC31B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8718964" y="2066042"/>
            <a:ext cx="527111" cy="40157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203D32F-E38E-42CC-9FBA-73386B31F39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9773186" y="2075374"/>
            <a:ext cx="491766" cy="102993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F95F58E9-5C1A-449C-96FB-970FB732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11" y="150441"/>
            <a:ext cx="11404880" cy="951209"/>
          </a:xfrm>
        </p:spPr>
        <p:txBody>
          <a:bodyPr>
            <a:normAutofit/>
          </a:bodyPr>
          <a:lstStyle/>
          <a:p>
            <a:pPr algn="ctr"/>
            <a:r>
              <a:rPr lang="de-DE" dirty="0" smtClean="0"/>
              <a:t>Explain your experiments in a Lab meeting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52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CF153-6585-4190-9583-A1EE9F13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11" y="150441"/>
            <a:ext cx="11404880" cy="951209"/>
          </a:xfrm>
        </p:spPr>
        <p:txBody>
          <a:bodyPr>
            <a:normAutofit/>
          </a:bodyPr>
          <a:lstStyle/>
          <a:p>
            <a:pPr algn="ctr"/>
            <a:r>
              <a:rPr lang="de-DE" dirty="0" smtClean="0"/>
              <a:t>Make your data easy to understand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2C2994-773F-4700-8CD6-EA5266E71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052927"/>
            <a:ext cx="3993292" cy="56645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3AD0F18-371A-4BAA-9169-23A286D1E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478" y="1232278"/>
            <a:ext cx="3523197" cy="5037743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0304C32D-6D72-43DE-B7A2-8FC7420F77DF}"/>
              </a:ext>
            </a:extLst>
          </p:cNvPr>
          <p:cNvSpPr/>
          <p:nvPr/>
        </p:nvSpPr>
        <p:spPr>
          <a:xfrm>
            <a:off x="5678994" y="3044651"/>
            <a:ext cx="411982" cy="1055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3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19A6490-9BFC-400E-8260-35F99CCF4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7" y="1048815"/>
            <a:ext cx="4566460" cy="290096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7120DF-85CD-404B-893D-DECD33DCB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72" y="1313800"/>
            <a:ext cx="6694516" cy="1845978"/>
          </a:xfrm>
          <a:prstGeom prst="rect">
            <a:avLst/>
          </a:prstGeom>
        </p:spPr>
      </p:pic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B4C52907-2F20-48B5-826A-0139C034F8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7851742"/>
              </p:ext>
            </p:extLst>
          </p:nvPr>
        </p:nvGraphicFramePr>
        <p:xfrm>
          <a:off x="1624691" y="4065815"/>
          <a:ext cx="4310709" cy="2727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72998F02-CAC0-4032-ACB5-4E63AD71D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38" y="3624942"/>
            <a:ext cx="2763300" cy="310292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A31CF153-6585-4190-9583-A1EE9F13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904" y="97606"/>
            <a:ext cx="11404880" cy="951209"/>
          </a:xfrm>
        </p:spPr>
        <p:txBody>
          <a:bodyPr>
            <a:normAutofit/>
          </a:bodyPr>
          <a:lstStyle/>
          <a:p>
            <a:pPr algn="ctr"/>
            <a:r>
              <a:rPr lang="de-DE" dirty="0" smtClean="0"/>
              <a:t>Find your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6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Make your figures accessible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273"/>
            <a:ext cx="8239246" cy="66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148</Words>
  <Application>Microsoft Office PowerPoint</Application>
  <PresentationFormat>Widescreen</PresentationFormat>
  <Paragraphs>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Vector Graphics with Inkscape I: Simple Forms</vt:lpstr>
      <vt:lpstr>Good graphics can make or break a paper</vt:lpstr>
      <vt:lpstr>Bad Graphics are a common problem</vt:lpstr>
      <vt:lpstr>Make your next presentation look professional</vt:lpstr>
      <vt:lpstr>Stun your audience</vt:lpstr>
      <vt:lpstr>Explain your experiments in a Lab meeting</vt:lpstr>
      <vt:lpstr>Make your data easy to understand</vt:lpstr>
      <vt:lpstr>Find your style</vt:lpstr>
      <vt:lpstr>Make your figures accessible</vt:lpstr>
      <vt:lpstr>Pathways, Poster and PR</vt:lpstr>
      <vt:lpstr>Design your own logo</vt:lpstr>
      <vt:lpstr>Add some fun to your lab </vt:lpstr>
      <vt:lpstr>Computer show pictures as pixels or vectors</vt:lpstr>
      <vt:lpstr>PowerPoint Presentation</vt:lpstr>
      <vt:lpstr>PowerPoint Presentation</vt:lpstr>
      <vt:lpstr>Pixel vs Vector Programms</vt:lpstr>
      <vt:lpstr>There are many forms that can not be described easily as objects</vt:lpstr>
      <vt:lpstr>Complex forms by merging or subtracting simple forms</vt:lpstr>
      <vt:lpstr>Every connection can be modifies by an angle and a strength</vt:lpstr>
      <vt:lpstr>Complex forms can be constructed</vt:lpstr>
      <vt:lpstr>Complex forms by free-drawing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 Graphics with Inkscape</dc:title>
  <dc:creator>BG Bergheim</dc:creator>
  <cp:lastModifiedBy>Bruno Gideon Bergheim</cp:lastModifiedBy>
  <cp:revision>53</cp:revision>
  <dcterms:created xsi:type="dcterms:W3CDTF">2018-11-23T14:06:17Z</dcterms:created>
  <dcterms:modified xsi:type="dcterms:W3CDTF">2023-06-01T07:11:30Z</dcterms:modified>
</cp:coreProperties>
</file>